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2" r:id="rId4"/>
    <p:sldId id="258" r:id="rId5"/>
    <p:sldId id="264" r:id="rId6"/>
    <p:sldId id="259" r:id="rId7"/>
    <p:sldId id="260" r:id="rId8"/>
    <p:sldId id="265" r:id="rId9"/>
    <p:sldId id="266" r:id="rId10"/>
    <p:sldId id="267" r:id="rId11"/>
    <p:sldId id="261" r:id="rId12"/>
    <p:sldId id="268" r:id="rId13"/>
    <p:sldId id="269" r:id="rId14"/>
    <p:sldId id="270" r:id="rId15"/>
    <p:sldId id="271" r:id="rId16"/>
    <p:sldId id="272" r:id="rId17"/>
    <p:sldId id="263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901A-0F37-4519-AF74-72A6ECD77833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2E2754-2D06-4872-BECE-FE9BF92C30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3543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44EFE-E8B7-4581-AF3B-EE2A838CC8F8}" type="datetime1">
              <a:rPr lang="it-IT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519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F719-33B8-48FF-94DD-2707C064F554}" type="datetime1">
              <a:rPr lang="it-IT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3634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BA9B-4DC1-42CB-9D1A-569E97EE805A}" type="datetime1">
              <a:rPr lang="it-IT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7059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A5F9F-93B0-48CC-8230-05303D762E4B}" type="datetime1">
              <a:rPr lang="it-IT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727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5E5D-59C8-4726-9356-C405D9E8CE9F}" type="datetime1">
              <a:rPr lang="it-IT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4124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8AF73-B4F8-4DC8-992C-09CF15383D6E}" type="datetime1">
              <a:rPr lang="it-IT" smtClean="0"/>
              <a:t>17/12/2021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17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095A2-6775-460A-B739-B11F0182B802}" type="datetime1">
              <a:rPr lang="it-IT" smtClean="0"/>
              <a:t>17/12/2021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6408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E2041-3C47-402C-AD1E-FF53A096B9F6}" type="datetime1">
              <a:rPr lang="it-IT" smtClean="0"/>
              <a:t>17/12/2021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124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98BBA-C2A3-46FA-9436-4C3EDEDCE1CF}" type="datetime1">
              <a:rPr lang="it-IT" smtClean="0"/>
              <a:t>17/12/2021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883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3EBC2-2DD4-4C86-AB01-7F6C3DCEE332}" type="datetime1">
              <a:rPr lang="it-IT" smtClean="0"/>
              <a:t>17/12/2021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8381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EFDC-6D7C-4375-9727-421A5ECAF3E2}" type="datetime1">
              <a:rPr lang="it-IT" smtClean="0"/>
              <a:t>17/12/2021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801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C80E0-B1E6-4772-9117-D0BEF2C48EF4}" type="datetime1">
              <a:rPr lang="it-IT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FB008-717B-4322-98FC-8707D2E342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421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BoI16z8Nxg" TargetMode="External"/><Relationship Id="rId2" Type="http://schemas.openxmlformats.org/officeDocument/2006/relationships/hyperlink" Target="https://github.com/SuperV1234/quakev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ttorioromeo/vr-game-checklist" TargetMode="External"/><Relationship Id="rId2" Type="http://schemas.openxmlformats.org/officeDocument/2006/relationships/hyperlink" Target="https://github.com/vittorioromeo/quakevr#main-feature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karllewisdesign.com/how-to-improve-throwing-physics-in-vr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fml-dev.org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ittorioromeo/nautilusacademy202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ittorioromeo/nautilusacademy2021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vittorioromeo.info/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www.youtube.com/c/vittorioromeoInfo/videos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jpg"/><Relationship Id="rId5" Type="http://schemas.openxmlformats.org/officeDocument/2006/relationships/hyperlink" Target="https://github.com/vittorioromeo" TargetMode="External"/><Relationship Id="rId4" Type="http://schemas.openxmlformats.org/officeDocument/2006/relationships/hyperlink" Target="https://emcpps.com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06y7mEsAMHM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52orkO0DOHDVo_jT2o3EAg" TargetMode="External"/><Relationship Id="rId7" Type="http://schemas.openxmlformats.org/officeDocument/2006/relationships/hyperlink" Target="https://vittorioromeo.itch.io/open-hexagon" TargetMode="External"/><Relationship Id="rId2" Type="http://schemas.openxmlformats.org/officeDocument/2006/relationships/hyperlink" Target="https://www.youtube.com/channel/UCTK4l10G77oDhOjIaxS3vcQ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ore.steampowered.com/app/1358090/Open_Hexagon/" TargetMode="External"/><Relationship Id="rId5" Type="http://schemas.openxmlformats.org/officeDocument/2006/relationships/hyperlink" Target="https://github.com/vittorioromeo/SSVOpenHexagon/" TargetMode="External"/><Relationship Id="rId4" Type="http://schemas.openxmlformats.org/officeDocument/2006/relationships/hyperlink" Target="https://www.youtube.com/c/Fantomen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old.reddit.com/r/Games/comments/qyz3t6/open_hexagon_vittorio_romeo_spiritual_successor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Sviluppare un gioco da zero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18 Dicembre 2021 – Nautilus Academy (Catania)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825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i="1" dirty="0" smtClean="0"/>
              <a:t>Case study:</a:t>
            </a:r>
            <a:r>
              <a:rPr lang="it-IT" dirty="0" smtClean="0"/>
              <a:t> Open Hexagon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Key Giveaway – </a:t>
            </a:r>
            <a:r>
              <a:rPr lang="it-IT" b="1" dirty="0" smtClean="0"/>
              <a:t>5 Steam keys!</a:t>
            </a:r>
          </a:p>
          <a:p>
            <a:pPr lvl="1"/>
            <a:r>
              <a:rPr lang="it-IT" dirty="0" smtClean="0"/>
              <a:t>Fatemi una bella domanda, e vi darò una Steam key!</a:t>
            </a:r>
          </a:p>
          <a:p>
            <a:r>
              <a:rPr lang="it-IT" dirty="0" smtClean="0"/>
              <a:t>...domande?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265" y="3320914"/>
            <a:ext cx="6548535" cy="3067782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10</a:t>
            </a:fld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957-1F32-480E-B2C7-11C095F36852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0139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i="1" dirty="0" smtClean="0"/>
              <a:t>Case study:</a:t>
            </a:r>
            <a:r>
              <a:rPr lang="it-IT" dirty="0" smtClean="0"/>
              <a:t> Quake VR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344747" cy="4351338"/>
          </a:xfrm>
        </p:spPr>
        <p:txBody>
          <a:bodyPr>
            <a:normAutofit/>
          </a:bodyPr>
          <a:lstStyle/>
          <a:p>
            <a:r>
              <a:rPr lang="it-IT" sz="2400" dirty="0" smtClean="0"/>
              <a:t>Mod che converte Quake (1996) in un gioco VR</a:t>
            </a:r>
          </a:p>
          <a:p>
            <a:pPr lvl="1"/>
            <a:r>
              <a:rPr lang="it-IT" sz="2000" dirty="0" smtClean="0"/>
              <a:t>Non solo rendering, ma specialmente gameplay e immersion</a:t>
            </a:r>
          </a:p>
          <a:p>
            <a:r>
              <a:rPr lang="it-IT" sz="2400" dirty="0" smtClean="0"/>
              <a:t>Progetto «for fun» dopo aver acquistato un Valve Index</a:t>
            </a:r>
          </a:p>
          <a:p>
            <a:pPr lvl="1"/>
            <a:r>
              <a:rPr lang="it-IT" sz="2000" dirty="0" smtClean="0"/>
              <a:t>Community molto piccola, ma review estremamente positive</a:t>
            </a:r>
          </a:p>
          <a:p>
            <a:r>
              <a:rPr lang="it-IT" sz="2400" dirty="0" smtClean="0"/>
              <a:t>Mole di lavoro incredibile...</a:t>
            </a:r>
          </a:p>
          <a:p>
            <a:pPr lvl="1"/>
            <a:r>
              <a:rPr lang="it-IT" sz="2000" dirty="0" smtClean="0"/>
              <a:t>Sviluppare per il VR è molto time-consuming</a:t>
            </a:r>
          </a:p>
          <a:p>
            <a:pPr lvl="1"/>
            <a:r>
              <a:rPr lang="it-IT" sz="2000" dirty="0" smtClean="0"/>
              <a:t>Lavorare con un’engine del 1996 non è... piacevole</a:t>
            </a:r>
          </a:p>
          <a:p>
            <a:r>
              <a:rPr lang="it-IT" sz="2400" dirty="0" smtClean="0"/>
              <a:t>Free &amp; open-source, disponibile </a:t>
            </a:r>
            <a:r>
              <a:rPr lang="it-IT" sz="2400" dirty="0" smtClean="0">
                <a:hlinkClick r:id="rId2"/>
              </a:rPr>
              <a:t>su GitHub</a:t>
            </a:r>
            <a:endParaRPr lang="it-IT" sz="2400" dirty="0" smtClean="0"/>
          </a:p>
          <a:p>
            <a:pPr lvl="1"/>
            <a:r>
              <a:rPr lang="it-IT" sz="2000" dirty="0" smtClean="0"/>
              <a:t>Non ho potuto rilasciarlo su Steam per problemi legali</a:t>
            </a:r>
          </a:p>
          <a:p>
            <a:pPr lvl="1"/>
            <a:r>
              <a:rPr lang="it-IT" sz="2000" dirty="0" smtClean="0"/>
              <a:t>Vediamo il </a:t>
            </a:r>
            <a:r>
              <a:rPr lang="it-IT" sz="2000" dirty="0" smtClean="0">
                <a:hlinkClick r:id="rId3"/>
              </a:rPr>
              <a:t>trailer</a:t>
            </a:r>
            <a:r>
              <a:rPr lang="it-IT" sz="2000" dirty="0" smtClean="0"/>
              <a:t>!</a:t>
            </a:r>
          </a:p>
          <a:p>
            <a:pPr lvl="1"/>
            <a:endParaRPr lang="en-GB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2947" y="1825625"/>
            <a:ext cx="3564294" cy="3608492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11</a:t>
            </a:fld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C7FB8-3D5C-4A57-BD58-D94FA0162177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8705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i="1" dirty="0" smtClean="0"/>
              <a:t>Case study:</a:t>
            </a:r>
            <a:r>
              <a:rPr lang="it-IT" dirty="0" smtClean="0"/>
              <a:t> Quake VR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 smtClean="0"/>
              <a:t>Tecnologia</a:t>
            </a:r>
          </a:p>
          <a:p>
            <a:pPr lvl="1"/>
            <a:r>
              <a:rPr lang="it-IT" dirty="0" smtClean="0"/>
              <a:t>Basato su un fork di QuakeSpasm (source port di Quake per sistemi moderni)</a:t>
            </a:r>
          </a:p>
          <a:p>
            <a:pPr lvl="1"/>
            <a:r>
              <a:rPr lang="it-IT" dirty="0" smtClean="0"/>
              <a:t>Conversione del sorgente di Quake da C a C++17</a:t>
            </a:r>
          </a:p>
          <a:p>
            <a:pPr lvl="1"/>
            <a:r>
              <a:rPr lang="it-IT" dirty="0" smtClean="0"/>
              <a:t>Programmazione della logica di gameplay con QuakeC</a:t>
            </a:r>
          </a:p>
          <a:p>
            <a:r>
              <a:rPr lang="it-IT" dirty="0" smtClean="0"/>
              <a:t>Lavoro multidimensionale</a:t>
            </a:r>
          </a:p>
          <a:p>
            <a:pPr lvl="1"/>
            <a:r>
              <a:rPr lang="it-IT" dirty="0" smtClean="0"/>
              <a:t>Modelling con Blender; mapping con TrenchBroom; integrazione SteamVR;</a:t>
            </a:r>
            <a:br>
              <a:rPr lang="it-IT" dirty="0" smtClean="0"/>
            </a:br>
            <a:r>
              <a:rPr lang="it-IT" dirty="0" smtClean="0"/>
              <a:t>uso di tool Quake-specific; networking dei dati VR; tanto testing... </a:t>
            </a:r>
          </a:p>
          <a:p>
            <a:r>
              <a:rPr lang="it-IT" dirty="0" smtClean="0"/>
              <a:t>Problemi headset-specific</a:t>
            </a:r>
          </a:p>
          <a:p>
            <a:pPr lvl="1"/>
            <a:r>
              <a:rPr lang="it-IT" dirty="0" smtClean="0"/>
              <a:t>Se non hai un Oculus, come fai a risolvere un bug che avviene solo su Oculus?</a:t>
            </a:r>
            <a:endParaRPr lang="it-IT" dirty="0"/>
          </a:p>
          <a:p>
            <a:r>
              <a:rPr lang="it-IT" dirty="0" smtClean="0"/>
              <a:t>Monetizzazione</a:t>
            </a:r>
          </a:p>
          <a:p>
            <a:pPr lvl="1"/>
            <a:r>
              <a:rPr lang="it-IT" dirty="0" smtClean="0"/>
              <a:t>Donazioni «pay what you want»</a:t>
            </a:r>
          </a:p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12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E9765-0B42-4672-BEED-B61810553C58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78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i="1" dirty="0" smtClean="0"/>
              <a:t>Case study:</a:t>
            </a:r>
            <a:r>
              <a:rPr lang="it-IT" dirty="0" smtClean="0"/>
              <a:t> Quake VR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Design</a:t>
            </a:r>
          </a:p>
          <a:p>
            <a:pPr lvl="1"/>
            <a:r>
              <a:rPr lang="it-IT" dirty="0"/>
              <a:t>Diamo un’occhiata alla </a:t>
            </a:r>
            <a:r>
              <a:rPr lang="it-IT" dirty="0">
                <a:hlinkClick r:id="rId2"/>
              </a:rPr>
              <a:t>lista delle </a:t>
            </a:r>
            <a:r>
              <a:rPr lang="it-IT" dirty="0" smtClean="0">
                <a:hlinkClick r:id="rId2"/>
              </a:rPr>
              <a:t>features</a:t>
            </a:r>
            <a:endParaRPr lang="it-IT" dirty="0" smtClean="0"/>
          </a:p>
          <a:p>
            <a:pPr lvl="1"/>
            <a:r>
              <a:rPr lang="it-IT" dirty="0" smtClean="0"/>
              <a:t>Ogni giocatore ha requisiti diversi per il VR </a:t>
            </a:r>
            <a:r>
              <a:rPr lang="it-IT" dirty="0" smtClean="0">
                <a:sym typeface="Wingdings" panose="05000000000000000000" pitchFamily="2" charset="2"/>
              </a:rPr>
              <a:t></a:t>
            </a:r>
            <a:r>
              <a:rPr lang="it-IT" dirty="0" smtClean="0"/>
              <a:t> molta customization</a:t>
            </a:r>
          </a:p>
          <a:p>
            <a:pPr lvl="2"/>
            <a:r>
              <a:rPr lang="it-IT" dirty="0" smtClean="0"/>
              <a:t>Ho sviluppato un sistema di menu più tastiera virtuale per settare tutto</a:t>
            </a:r>
          </a:p>
          <a:p>
            <a:pPr lvl="2"/>
            <a:r>
              <a:rPr lang="it-IT" dirty="0" smtClean="0"/>
              <a:t>Ho creato una </a:t>
            </a:r>
            <a:r>
              <a:rPr lang="it-IT" dirty="0" smtClean="0">
                <a:hlinkClick r:id="rId3"/>
              </a:rPr>
              <a:t>checklist per sviluppatori VR</a:t>
            </a:r>
            <a:endParaRPr lang="it-IT" dirty="0" smtClean="0"/>
          </a:p>
          <a:p>
            <a:pPr lvl="1"/>
            <a:r>
              <a:rPr lang="it-IT" dirty="0" smtClean="0"/>
              <a:t>VR significa «interattività»</a:t>
            </a:r>
          </a:p>
          <a:p>
            <a:pPr lvl="2"/>
            <a:r>
              <a:rPr lang="it-IT" dirty="0" smtClean="0"/>
              <a:t>Niente armi incollate alle mani, niente restrizioni su come giocare</a:t>
            </a:r>
          </a:p>
          <a:p>
            <a:pPr lvl="2"/>
            <a:r>
              <a:rPr lang="it-IT" dirty="0" smtClean="0"/>
              <a:t>Ho trovato «Half-Life: Alyx» molto deludente su questo aspetto</a:t>
            </a:r>
          </a:p>
          <a:p>
            <a:r>
              <a:rPr lang="it-IT" dirty="0" smtClean="0"/>
              <a:t>Complessità del codice</a:t>
            </a:r>
            <a:endParaRPr lang="it-IT" dirty="0"/>
          </a:p>
          <a:p>
            <a:pPr lvl="1"/>
            <a:r>
              <a:rPr lang="it-IT" dirty="0" smtClean="0"/>
              <a:t>Molte azioni in VR sono più complicate di quanto sembra</a:t>
            </a:r>
          </a:p>
          <a:p>
            <a:pPr lvl="1"/>
            <a:r>
              <a:rPr lang="it-IT" dirty="0" smtClean="0"/>
              <a:t>Esempio: lanciare un oggetto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13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3E58-A906-49B8-BE4B-937EBFB1954F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4906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i="1" dirty="0" smtClean="0"/>
              <a:t>Case study:</a:t>
            </a:r>
            <a:r>
              <a:rPr lang="it-IT" dirty="0" smtClean="0"/>
              <a:t> Quake VR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Lanciare un oggetto (implementazione naive)</a:t>
            </a:r>
          </a:p>
          <a:p>
            <a:pPr lvl="1"/>
            <a:r>
              <a:rPr lang="it-IT" dirty="0" smtClean="0"/>
              <a:t>Player apre la mano </a:t>
            </a:r>
            <a:r>
              <a:rPr lang="it-IT" dirty="0" smtClean="0">
                <a:sym typeface="Wingdings" panose="05000000000000000000" pitchFamily="2" charset="2"/>
              </a:rPr>
              <a:t> assegno la velocità del controller all’oggetto</a:t>
            </a:r>
          </a:p>
          <a:p>
            <a:pPr lvl="1"/>
            <a:r>
              <a:rPr lang="it-IT" dirty="0" smtClean="0">
                <a:sym typeface="Wingdings" panose="05000000000000000000" pitchFamily="2" charset="2"/>
              </a:rPr>
              <a:t>Non funziona bene – la traiettoria non è naturale</a:t>
            </a:r>
          </a:p>
          <a:p>
            <a:pPr lvl="1"/>
            <a:r>
              <a:rPr lang="it-IT" dirty="0" smtClean="0">
                <a:sym typeface="Wingdings" panose="05000000000000000000" pitchFamily="2" charset="2"/>
              </a:rPr>
              <a:t>Molti giochi commerciali usano questo sistema </a:t>
            </a:r>
            <a:r>
              <a:rPr lang="it-IT" dirty="0" smtClean="0">
                <a:sym typeface="Wingdings" panose="05000000000000000000" pitchFamily="2" charset="2"/>
              </a:rPr>
              <a:t>(⚠)</a:t>
            </a:r>
            <a:endParaRPr lang="it-IT" dirty="0" smtClean="0">
              <a:sym typeface="Wingdings" panose="05000000000000000000" pitchFamily="2" charset="2"/>
            </a:endParaRPr>
          </a:p>
          <a:p>
            <a:r>
              <a:rPr lang="it-IT" dirty="0" smtClean="0">
                <a:sym typeface="Wingdings" panose="05000000000000000000" pitchFamily="2" charset="2"/>
              </a:rPr>
              <a:t>Cosa manca?</a:t>
            </a:r>
          </a:p>
          <a:p>
            <a:pPr lvl="1"/>
            <a:r>
              <a:rPr lang="it-IT" dirty="0" smtClean="0">
                <a:sym typeface="Wingdings" panose="05000000000000000000" pitchFamily="2" charset="2"/>
              </a:rPr>
              <a:t>Quando si lancia un oggetto nel mondo reale, il polso influisce molto la traiettoria  bisogna tener conto del momento angolare del controller</a:t>
            </a:r>
          </a:p>
          <a:p>
            <a:pPr lvl="1"/>
            <a:r>
              <a:rPr lang="it-IT" dirty="0" smtClean="0">
                <a:sym typeface="Wingdings" panose="05000000000000000000" pitchFamily="2" charset="2"/>
              </a:rPr>
              <a:t>I sensori del controller non sono perfetti  bisogna usare un average delle ultime N frame, invece che i valori immediati</a:t>
            </a:r>
          </a:p>
          <a:p>
            <a:r>
              <a:rPr lang="it-IT" dirty="0" smtClean="0">
                <a:sym typeface="Wingdings" panose="05000000000000000000" pitchFamily="2" charset="2"/>
              </a:rPr>
              <a:t>Ecco </a:t>
            </a:r>
            <a:r>
              <a:rPr lang="it-IT" dirty="0" smtClean="0">
                <a:sym typeface="Wingdings" panose="05000000000000000000" pitchFamily="2" charset="2"/>
                <a:hlinkClick r:id="rId2"/>
              </a:rPr>
              <a:t>un buon articolo</a:t>
            </a:r>
            <a:r>
              <a:rPr lang="it-IT" dirty="0" smtClean="0">
                <a:sym typeface="Wingdings" panose="05000000000000000000" pitchFamily="2" charset="2"/>
              </a:rPr>
              <a:t> sul problema</a:t>
            </a:r>
          </a:p>
          <a:p>
            <a:pPr lvl="1"/>
            <a:endParaRPr lang="it-IT" dirty="0" smtClean="0">
              <a:sym typeface="Wingdings" panose="05000000000000000000" pitchFamily="2" charset="2"/>
            </a:endParaRPr>
          </a:p>
          <a:p>
            <a:pPr lvl="1"/>
            <a:endParaRPr lang="it-IT" dirty="0" smtClean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14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FF91F-A180-4755-9540-25EBF1614BD6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055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i="1" dirty="0" smtClean="0"/>
              <a:t>Case study:</a:t>
            </a:r>
            <a:r>
              <a:rPr lang="it-IT" dirty="0" smtClean="0"/>
              <a:t> Quake VR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it-IT" dirty="0" smtClean="0">
              <a:sym typeface="Wingdings" panose="05000000000000000000" pitchFamily="2" charset="2"/>
            </a:endParaRPr>
          </a:p>
          <a:p>
            <a:pPr lvl="1"/>
            <a:endParaRPr lang="it-IT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230" y="1825625"/>
            <a:ext cx="8697539" cy="3715268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15</a:t>
            </a:fld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972BF-C8BB-4D0A-87B9-E7639AEB5DF8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400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i="1" dirty="0" smtClean="0"/>
              <a:t>Case study:</a:t>
            </a:r>
            <a:r>
              <a:rPr lang="it-IT" dirty="0" smtClean="0"/>
              <a:t> Quake VR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...domande?</a:t>
            </a:r>
          </a:p>
        </p:txBody>
      </p:sp>
      <p:pic>
        <p:nvPicPr>
          <p:cNvPr id="4" name="quakevrhead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8088" y="1825625"/>
            <a:ext cx="7735712" cy="4351338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16</a:t>
            </a:fld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09192-6554-4526-BF96-239A0D0DCE0B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411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Workshop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Sviluppiamo un gioco da zero!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17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C9285-8DF1-42B2-98E5-AFE2693C6509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91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Workshop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Sviluppiamo un clone di Arkanoid da zero in C++</a:t>
            </a:r>
          </a:p>
          <a:p>
            <a:r>
              <a:rPr lang="it-IT" dirty="0" smtClean="0"/>
              <a:t>Perchè?</a:t>
            </a:r>
          </a:p>
          <a:p>
            <a:pPr lvl="1"/>
            <a:r>
              <a:rPr lang="it-IT" dirty="0" smtClean="0"/>
              <a:t>Game engine come Unity e Unreal ci «viziano»</a:t>
            </a:r>
          </a:p>
          <a:p>
            <a:pPr lvl="2"/>
            <a:r>
              <a:rPr lang="it-IT" dirty="0" smtClean="0"/>
              <a:t>È</a:t>
            </a:r>
            <a:r>
              <a:rPr lang="it-IT" dirty="0" smtClean="0"/>
              <a:t> bene conoscere cosa ci sta dietro</a:t>
            </a:r>
          </a:p>
          <a:p>
            <a:pPr lvl="1"/>
            <a:r>
              <a:rPr lang="it-IT" dirty="0" smtClean="0"/>
              <a:t>Per alcuni progetti, un custom engine è una scelta idonea</a:t>
            </a:r>
          </a:p>
          <a:p>
            <a:pPr lvl="2"/>
            <a:r>
              <a:rPr lang="it-IT" dirty="0" smtClean="0"/>
              <a:t>Maggior controllo, alta possibilità di ottimizzazione</a:t>
            </a:r>
          </a:p>
          <a:p>
            <a:pPr lvl="1"/>
            <a:r>
              <a:rPr lang="it-IT" dirty="0" smtClean="0"/>
              <a:t>È divertente</a:t>
            </a:r>
          </a:p>
          <a:p>
            <a:pPr lvl="2"/>
            <a:r>
              <a:rPr lang="it-IT" dirty="0" smtClean="0"/>
              <a:t>Programmazione «pura», vicina alla macchina, pochi «layers of abstraction»</a:t>
            </a:r>
          </a:p>
          <a:p>
            <a:r>
              <a:rPr lang="it-IT" dirty="0" smtClean="0"/>
              <a:t>Come?</a:t>
            </a:r>
          </a:p>
          <a:p>
            <a:pPr lvl="1"/>
            <a:r>
              <a:rPr lang="it-IT" dirty="0" smtClean="0"/>
              <a:t>Un qualsiasi compilatore C++ insieme alla libreria </a:t>
            </a:r>
            <a:r>
              <a:rPr lang="it-IT" dirty="0" smtClean="0">
                <a:hlinkClick r:id="rId2"/>
              </a:rPr>
              <a:t>SFML</a:t>
            </a:r>
            <a:endParaRPr lang="it-IT" dirty="0" smtClean="0"/>
          </a:p>
          <a:p>
            <a:pPr lvl="2"/>
            <a:endParaRPr lang="it-IT" dirty="0" smtClean="0"/>
          </a:p>
          <a:p>
            <a:pPr lvl="1"/>
            <a:endParaRPr lang="it-IT" dirty="0" smtClean="0"/>
          </a:p>
          <a:p>
            <a:pPr lvl="2"/>
            <a:endParaRPr lang="it-IT" dirty="0" smtClean="0"/>
          </a:p>
          <a:p>
            <a:pPr lvl="1"/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18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33262-7749-4800-ADB3-EF732780E40D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122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618310"/>
            <a:ext cx="10515600" cy="5558654"/>
          </a:xfrm>
        </p:spPr>
        <p:txBody>
          <a:bodyPr>
            <a:normAutofit/>
          </a:bodyPr>
          <a:lstStyle/>
          <a:p>
            <a:r>
              <a:rPr lang="it-IT" sz="2400" dirty="0" smtClean="0"/>
              <a:t>Il nostro piano:</a:t>
            </a:r>
          </a:p>
          <a:p>
            <a:pPr lvl="1"/>
            <a:r>
              <a:rPr lang="it-IT" sz="2000" dirty="0" smtClean="0"/>
              <a:t>1. Avere un ambiente di sviluppo funzionante</a:t>
            </a:r>
          </a:p>
          <a:p>
            <a:pPr lvl="1"/>
            <a:r>
              <a:rPr lang="it-IT" sz="2000" dirty="0" smtClean="0"/>
              <a:t>2. Creare una finestra di rendering </a:t>
            </a:r>
          </a:p>
          <a:p>
            <a:pPr lvl="1"/>
            <a:r>
              <a:rPr lang="it-IT" sz="2000" dirty="0" smtClean="0"/>
              <a:t>3. Visualizzare una pallina sulla finestra</a:t>
            </a:r>
          </a:p>
          <a:p>
            <a:pPr lvl="1"/>
            <a:r>
              <a:rPr lang="it-IT" sz="2000" dirty="0" smtClean="0"/>
              <a:t>4. Far muovere la pallina</a:t>
            </a:r>
          </a:p>
          <a:p>
            <a:pPr lvl="1"/>
            <a:r>
              <a:rPr lang="it-IT" sz="2000" dirty="0" smtClean="0"/>
              <a:t>5. </a:t>
            </a:r>
            <a:r>
              <a:rPr lang="it-IT" sz="2000" dirty="0"/>
              <a:t>Far rimbalzare la pallina contro i bordi della </a:t>
            </a:r>
            <a:r>
              <a:rPr lang="it-IT" sz="2000" dirty="0" smtClean="0"/>
              <a:t>finestra</a:t>
            </a:r>
          </a:p>
          <a:p>
            <a:pPr lvl="1"/>
            <a:r>
              <a:rPr lang="it-IT" sz="2000" dirty="0" smtClean="0"/>
              <a:t>6. Gestire la velocità di simulazione del gioco</a:t>
            </a:r>
          </a:p>
          <a:p>
            <a:pPr lvl="1"/>
            <a:r>
              <a:rPr lang="it-IT" sz="2000" dirty="0" smtClean="0"/>
              <a:t>7. Visualizzare e far muovere il giocatore</a:t>
            </a:r>
          </a:p>
          <a:p>
            <a:pPr lvl="1"/>
            <a:r>
              <a:rPr lang="it-IT" sz="2000" dirty="0" smtClean="0"/>
              <a:t>8. Gestire collisioni tra giocatore e pallina</a:t>
            </a:r>
          </a:p>
          <a:p>
            <a:pPr lvl="1"/>
            <a:r>
              <a:rPr lang="it-IT" sz="2000" dirty="0" smtClean="0"/>
              <a:t>9. Creare una griglia di mattoncini</a:t>
            </a:r>
          </a:p>
          <a:p>
            <a:pPr lvl="1"/>
            <a:r>
              <a:rPr lang="it-IT" sz="2000" dirty="0" smtClean="0"/>
              <a:t>10. Gestire collisioni tra mattoncini e pallina</a:t>
            </a:r>
          </a:p>
          <a:p>
            <a:pPr lvl="1"/>
            <a:r>
              <a:rPr lang="it-IT" sz="2000" dirty="0" smtClean="0"/>
              <a:t>11. Polishing e feature aggiuntive</a:t>
            </a:r>
          </a:p>
          <a:p>
            <a:r>
              <a:rPr lang="it-IT" sz="2400" dirty="0" smtClean="0"/>
              <a:t>Ogni step ha un file con la soluzione </a:t>
            </a:r>
            <a:r>
              <a:rPr lang="it-IT" sz="2400" dirty="0" smtClean="0">
                <a:hlinkClick r:id="rId2"/>
              </a:rPr>
              <a:t>sul repository GitHub</a:t>
            </a:r>
            <a:endParaRPr lang="it-IT" sz="2400" dirty="0" smtClean="0"/>
          </a:p>
          <a:p>
            <a:pPr lvl="1"/>
            <a:r>
              <a:rPr lang="it-IT" sz="2000" dirty="0" smtClean="0"/>
              <a:t>Vi darò degli hint su come procedere ad ogni step</a:t>
            </a:r>
          </a:p>
          <a:p>
            <a:pPr lvl="1"/>
            <a:r>
              <a:rPr lang="it-IT" sz="2000" dirty="0" smtClean="0"/>
              <a:t>Se rimanete bloccati, date un’occhiata alla soluzione</a:t>
            </a:r>
          </a:p>
          <a:p>
            <a:pPr lvl="2"/>
            <a:endParaRPr lang="it-IT" sz="1800" dirty="0" smtClean="0"/>
          </a:p>
          <a:p>
            <a:pPr lvl="1"/>
            <a:endParaRPr lang="it-IT" sz="2000" dirty="0" smtClean="0"/>
          </a:p>
          <a:p>
            <a:pPr lvl="2"/>
            <a:endParaRPr lang="it-IT" sz="1800" dirty="0" smtClean="0"/>
          </a:p>
          <a:p>
            <a:pPr lvl="1"/>
            <a:endParaRPr lang="en-GB" sz="2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19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33262-7749-4800-ADB3-EF732780E40D}" type="datetime1">
              <a:rPr lang="it-IT" smtClean="0"/>
              <a:t>17/12/2021</a:t>
            </a:fld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8153400" y="618310"/>
            <a:ext cx="3583578" cy="86177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t-IT" dirty="0" smtClean="0"/>
              <a:t>Presupposti:</a:t>
            </a:r>
            <a:br>
              <a:rPr lang="it-IT" dirty="0" smtClean="0"/>
            </a:br>
            <a:r>
              <a:rPr lang="it-IT" sz="1600" dirty="0" smtClean="0"/>
              <a:t>- Masticate un pò il C++</a:t>
            </a:r>
          </a:p>
          <a:p>
            <a:r>
              <a:rPr lang="it-IT" sz="1600" dirty="0" smtClean="0"/>
              <a:t>- Conoscenza base dell’inglese</a:t>
            </a:r>
            <a:endParaRPr lang="en-GB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8153400" y="1789613"/>
            <a:ext cx="3583578" cy="184665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t-IT" dirty="0" smtClean="0"/>
              <a:t>Workflow:</a:t>
            </a:r>
            <a:br>
              <a:rPr lang="it-IT" dirty="0" smtClean="0"/>
            </a:br>
            <a:r>
              <a:rPr lang="it-IT" sz="1600" dirty="0" smtClean="0"/>
              <a:t>- Il repository ha una cartella per step</a:t>
            </a:r>
          </a:p>
          <a:p>
            <a:r>
              <a:rPr lang="it-IT" sz="1600" dirty="0" smtClean="0"/>
              <a:t>- Aprite le cartelle in ordine</a:t>
            </a:r>
          </a:p>
          <a:p>
            <a:r>
              <a:rPr lang="it-IT" sz="1600" dirty="0" smtClean="0"/>
              <a:t>- Leggete il README</a:t>
            </a:r>
          </a:p>
          <a:p>
            <a:r>
              <a:rPr lang="it-IT" sz="1600" dirty="0" smtClean="0"/>
              <a:t>- Completate gli obiettivi</a:t>
            </a:r>
          </a:p>
          <a:p>
            <a:r>
              <a:rPr lang="it-IT" sz="1600" dirty="0" smtClean="0"/>
              <a:t>- Se avete bisogno di aiuto, chiedete!</a:t>
            </a:r>
          </a:p>
          <a:p>
            <a:r>
              <a:rPr lang="it-IT" sz="1600" dirty="0" smtClean="0"/>
              <a:t>- Se siete bloccati, guardate la soluzione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60086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Programma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Presentazione</a:t>
            </a:r>
          </a:p>
          <a:p>
            <a:pPr lvl="1"/>
            <a:r>
              <a:rPr lang="it-IT" dirty="0" smtClean="0"/>
              <a:t>Chi sono?</a:t>
            </a:r>
          </a:p>
          <a:p>
            <a:pPr lvl="1"/>
            <a:r>
              <a:rPr lang="it-IT" dirty="0" smtClean="0"/>
              <a:t>Sviluppare giochi come hobby</a:t>
            </a:r>
          </a:p>
          <a:p>
            <a:pPr lvl="2"/>
            <a:r>
              <a:rPr lang="it-IT" dirty="0" smtClean="0"/>
              <a:t>Case study: Open Hexagon</a:t>
            </a:r>
          </a:p>
          <a:p>
            <a:pPr lvl="2"/>
            <a:r>
              <a:rPr lang="it-IT" dirty="0" smtClean="0"/>
              <a:t>Case study: Quake VR</a:t>
            </a:r>
          </a:p>
          <a:p>
            <a:r>
              <a:rPr lang="it-IT" dirty="0" smtClean="0"/>
              <a:t>Workshop</a:t>
            </a:r>
          </a:p>
          <a:p>
            <a:pPr lvl="1"/>
            <a:r>
              <a:rPr lang="it-IT" dirty="0" smtClean="0"/>
              <a:t>Sviluppare un gioco da zero in C</a:t>
            </a:r>
            <a:r>
              <a:rPr lang="it-IT" dirty="0" smtClean="0"/>
              <a:t>++</a:t>
            </a:r>
          </a:p>
          <a:p>
            <a:r>
              <a:rPr lang="it-IT" dirty="0" smtClean="0"/>
              <a:t>Materiale</a:t>
            </a:r>
          </a:p>
          <a:p>
            <a:pPr lvl="1"/>
            <a:r>
              <a:rPr lang="en-GB" dirty="0" smtClean="0">
                <a:hlinkClick r:id="rId2"/>
              </a:rPr>
              <a:t>github.com/</a:t>
            </a:r>
            <a:r>
              <a:rPr lang="en-GB" dirty="0" err="1" smtClean="0">
                <a:hlinkClick r:id="rId2"/>
              </a:rPr>
              <a:t>vittorioromeo</a:t>
            </a:r>
            <a:r>
              <a:rPr lang="en-GB" dirty="0" smtClean="0">
                <a:hlinkClick r:id="rId2"/>
              </a:rPr>
              <a:t>/nautilusacademy2021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2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AFBDD-CE4A-40DE-B2F2-0BF5BF3F6943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11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Let’s go!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5E5D-59C8-4726-9356-C405D9E8CE9F}" type="datetime1">
              <a:rPr lang="it-IT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644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Presentazione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Un pò su di me...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3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BA768-05B0-43E8-8EB3-0BA7711981E1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937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Chi sono? – Il mio lavoro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400" dirty="0" smtClean="0"/>
              <a:t>Technical Trainer &amp; Senior Software Engineer @ Bloomberg (Londra)</a:t>
            </a:r>
          </a:p>
          <a:p>
            <a:pPr lvl="1"/>
            <a:r>
              <a:rPr lang="it-IT" sz="2000" dirty="0" smtClean="0"/>
              <a:t>Insegno C++ dentro e fuori la società</a:t>
            </a:r>
          </a:p>
          <a:p>
            <a:pPr lvl="1"/>
            <a:r>
              <a:rPr lang="it-IT" sz="2000" dirty="0" smtClean="0"/>
              <a:t>Ho lavorato su infrastruttura C++ su larga scala (microservices, trading)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19" b="6885"/>
          <a:stretch/>
        </p:blipFill>
        <p:spPr>
          <a:xfrm>
            <a:off x="1045029" y="3117664"/>
            <a:ext cx="10101943" cy="2978331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4</a:t>
            </a:fld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D5D24-D752-44CD-9826-09D3DADC14A6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041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Chi sono? – I miei progetti personali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582989" cy="4351338"/>
          </a:xfrm>
        </p:spPr>
        <p:txBody>
          <a:bodyPr>
            <a:noAutofit/>
          </a:bodyPr>
          <a:lstStyle/>
          <a:p>
            <a:r>
              <a:rPr lang="it-IT" sz="1900" dirty="0" smtClean="0">
                <a:hlinkClick r:id="rId2"/>
              </a:rPr>
              <a:t>Canale YouTube</a:t>
            </a:r>
            <a:r>
              <a:rPr lang="it-IT" sz="1900" dirty="0" smtClean="0"/>
              <a:t> e </a:t>
            </a:r>
            <a:r>
              <a:rPr lang="it-IT" sz="1900" dirty="0" smtClean="0">
                <a:hlinkClick r:id="rId3"/>
              </a:rPr>
              <a:t>sito web </a:t>
            </a:r>
            <a:r>
              <a:rPr lang="it-IT" sz="1900" dirty="0" smtClean="0"/>
              <a:t>sul C++ &amp; game development</a:t>
            </a:r>
          </a:p>
          <a:p>
            <a:r>
              <a:rPr lang="it-IT" sz="1900" dirty="0" smtClean="0"/>
              <a:t>Autore del libro </a:t>
            </a:r>
            <a:r>
              <a:rPr lang="it-IT" sz="1900" dirty="0" smtClean="0">
                <a:hlinkClick r:id="rId4"/>
              </a:rPr>
              <a:t>«Embracing Modern C++ Safely»</a:t>
            </a:r>
            <a:endParaRPr lang="it-IT" sz="1900" dirty="0" smtClean="0"/>
          </a:p>
          <a:p>
            <a:r>
              <a:rPr lang="it-IT" sz="1900" dirty="0" smtClean="0"/>
              <a:t>Relatore a varie conferenze C++ internazionali (e.g. CppCon, C++Now)</a:t>
            </a:r>
          </a:p>
          <a:p>
            <a:r>
              <a:rPr lang="it-IT" sz="1900" dirty="0" smtClean="0"/>
              <a:t>Rappresento l’Italia nell ISO C++ Standard Committee</a:t>
            </a:r>
          </a:p>
          <a:p>
            <a:r>
              <a:rPr lang="it-IT" sz="1900" dirty="0" smtClean="0"/>
              <a:t>Offro lezioni private e mentoring sul C++ e sulla programmazione</a:t>
            </a:r>
          </a:p>
          <a:p>
            <a:r>
              <a:rPr lang="it-IT" sz="1900" dirty="0" smtClean="0"/>
              <a:t>Varie </a:t>
            </a:r>
            <a:r>
              <a:rPr lang="it-IT" sz="1900" dirty="0" smtClean="0">
                <a:hlinkClick r:id="rId5"/>
              </a:rPr>
              <a:t>contribuzioni open-source</a:t>
            </a:r>
            <a:endParaRPr lang="it-IT" sz="1900" dirty="0" smtClean="0"/>
          </a:p>
          <a:p>
            <a:r>
              <a:rPr lang="it-IT" sz="1900" dirty="0" smtClean="0"/>
              <a:t>Sviluppo videogiochi come hobby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513" y="1825625"/>
            <a:ext cx="3328761" cy="43510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2" b="8933"/>
          <a:stretch/>
        </p:blipFill>
        <p:spPr>
          <a:xfrm>
            <a:off x="838199" y="4606834"/>
            <a:ext cx="5092427" cy="1619795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5</a:t>
            </a:fld>
            <a:endParaRPr lang="en-GB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55594-F6C0-4134-9336-2998612DFBFC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884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Sviluppare videogiochi come hobby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Un pò di backstory...</a:t>
            </a:r>
          </a:p>
          <a:p>
            <a:pPr lvl="1"/>
            <a:r>
              <a:rPr lang="it-IT" dirty="0" smtClean="0"/>
              <a:t>Ho iniziato a giocare al PC sin da bambino</a:t>
            </a:r>
          </a:p>
          <a:p>
            <a:pPr lvl="1"/>
            <a:r>
              <a:rPr lang="it-IT" dirty="0" smtClean="0"/>
              <a:t>Volevo creare i miei giochi – ciò mi ha fatto avvicinare alla programmazione</a:t>
            </a:r>
          </a:p>
          <a:p>
            <a:pPr lvl="1"/>
            <a:r>
              <a:rPr lang="it-IT" dirty="0" smtClean="0"/>
              <a:t>Devo la mia carriera alla mia passione per i videogiochi!</a:t>
            </a:r>
          </a:p>
          <a:p>
            <a:r>
              <a:rPr lang="it-IT" dirty="0" smtClean="0"/>
              <a:t>Tanti prototipi mai finiti</a:t>
            </a:r>
            <a:r>
              <a:rPr lang="it-IT" dirty="0" smtClean="0"/>
              <a:t>... ☠</a:t>
            </a:r>
            <a:endParaRPr lang="it-IT" dirty="0" smtClean="0"/>
          </a:p>
          <a:p>
            <a:r>
              <a:rPr lang="it-IT" dirty="0" smtClean="0"/>
              <a:t>Due progetti completati:</a:t>
            </a:r>
          </a:p>
          <a:p>
            <a:pPr lvl="1"/>
            <a:r>
              <a:rPr lang="it-IT" b="1" dirty="0" smtClean="0"/>
              <a:t>Open Hexagon</a:t>
            </a:r>
            <a:r>
              <a:rPr lang="it-IT" dirty="0" smtClean="0"/>
              <a:t> – successore spirituale di Super Hexagon</a:t>
            </a:r>
          </a:p>
          <a:p>
            <a:pPr lvl="1"/>
            <a:r>
              <a:rPr lang="it-IT" b="1" dirty="0" smtClean="0"/>
              <a:t>Quake VR</a:t>
            </a:r>
            <a:r>
              <a:rPr lang="it-IT" dirty="0" smtClean="0"/>
              <a:t> – mod che converte Quake (1996) in un gioco VR di prima classe</a:t>
            </a:r>
            <a:endParaRPr lang="en-GB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6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A061-2F57-4C9E-A5FA-7176C1BE9BA8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590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i="1" dirty="0" smtClean="0"/>
              <a:t>Case study:</a:t>
            </a:r>
            <a:r>
              <a:rPr lang="it-IT" dirty="0" smtClean="0"/>
              <a:t> Open Hexagon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8102857" cy="4351338"/>
          </a:xfrm>
        </p:spPr>
        <p:txBody>
          <a:bodyPr>
            <a:normAutofit/>
          </a:bodyPr>
          <a:lstStyle/>
          <a:p>
            <a:r>
              <a:rPr lang="it-IT" sz="2400" dirty="0" smtClean="0"/>
              <a:t>Gioco arcade, basato sugli high-scores, molto difficile</a:t>
            </a:r>
          </a:p>
          <a:p>
            <a:pPr lvl="1"/>
            <a:r>
              <a:rPr lang="it-IT" sz="2000" dirty="0" smtClean="0"/>
              <a:t>Community piccola ma molto attiva</a:t>
            </a:r>
          </a:p>
          <a:p>
            <a:r>
              <a:rPr lang="it-IT" sz="2400" dirty="0" smtClean="0"/>
              <a:t>Nato come clone di Super Hexagon (</a:t>
            </a:r>
            <a:r>
              <a:rPr lang="it-IT" sz="2400" i="1" dirty="0" smtClean="0"/>
              <a:t>Terry Cavanagh</a:t>
            </a:r>
            <a:r>
              <a:rPr lang="it-IT" sz="2400" dirty="0" smtClean="0"/>
              <a:t>) nel 2011</a:t>
            </a:r>
          </a:p>
          <a:p>
            <a:pPr lvl="1"/>
            <a:r>
              <a:rPr lang="it-IT" sz="2000" dirty="0" smtClean="0"/>
              <a:t>Si è evoluto con il tempo fino a trovare un’identità propria</a:t>
            </a:r>
          </a:p>
          <a:p>
            <a:r>
              <a:rPr lang="it-IT" sz="2400" dirty="0" smtClean="0"/>
              <a:t>Ufficialmente rilasciato nel 2020 su Steam</a:t>
            </a:r>
          </a:p>
          <a:p>
            <a:pPr lvl="1"/>
            <a:r>
              <a:rPr lang="it-IT" sz="2000" dirty="0" smtClean="0"/>
              <a:t>Vediamo </a:t>
            </a:r>
            <a:r>
              <a:rPr lang="it-IT" sz="2000" dirty="0" smtClean="0">
                <a:hlinkClick r:id="rId2"/>
              </a:rPr>
              <a:t>il trailer</a:t>
            </a:r>
            <a:r>
              <a:rPr lang="it-IT" sz="2000" dirty="0" smtClean="0"/>
              <a:t>!</a:t>
            </a:r>
            <a:endParaRPr lang="en-GB" sz="20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145" y="1825625"/>
            <a:ext cx="2661134" cy="3991701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7</a:t>
            </a:fld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2AA96-0388-47C4-BD0E-BFBD862AB577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76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i="1" dirty="0" smtClean="0"/>
              <a:t>Case study:</a:t>
            </a:r>
            <a:r>
              <a:rPr lang="it-IT" dirty="0" smtClean="0"/>
              <a:t> Open Hexagon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Tecnologia</a:t>
            </a:r>
          </a:p>
          <a:p>
            <a:pPr lvl="1"/>
            <a:r>
              <a:rPr lang="it-IT" dirty="0" smtClean="0"/>
              <a:t>Custom engine creato in C++17 + alcune librerie (e.g. SFML, LuaJIT, sodium)</a:t>
            </a:r>
          </a:p>
          <a:p>
            <a:pPr lvl="1"/>
            <a:r>
              <a:rPr lang="it-IT" dirty="0" smtClean="0"/>
              <a:t>Integrazione con il linguaggio Lua per scripting e creazione di contenuti</a:t>
            </a:r>
          </a:p>
          <a:p>
            <a:pPr lvl="1"/>
            <a:r>
              <a:rPr lang="it-IT" dirty="0" smtClean="0"/>
              <a:t>Uso dell’API di Steam (e.g. per lo Steam Workshop)</a:t>
            </a:r>
          </a:p>
          <a:p>
            <a:r>
              <a:rPr lang="it-IT" dirty="0" smtClean="0"/>
              <a:t>Musica</a:t>
            </a:r>
          </a:p>
          <a:p>
            <a:pPr lvl="1"/>
            <a:r>
              <a:rPr lang="it-IT" dirty="0" smtClean="0"/>
              <a:t>Collaborazione con indie band: </a:t>
            </a:r>
            <a:r>
              <a:rPr lang="it-IT" dirty="0" smtClean="0">
                <a:hlinkClick r:id="rId2"/>
              </a:rPr>
              <a:t>BOSSFIGHT</a:t>
            </a:r>
            <a:r>
              <a:rPr lang="it-IT" dirty="0" smtClean="0"/>
              <a:t>, </a:t>
            </a:r>
            <a:r>
              <a:rPr lang="it-IT" dirty="0" smtClean="0">
                <a:hlinkClick r:id="rId3"/>
              </a:rPr>
              <a:t>Dunderpatrullen</a:t>
            </a:r>
            <a:r>
              <a:rPr lang="it-IT" dirty="0" smtClean="0"/>
              <a:t>, </a:t>
            </a:r>
            <a:r>
              <a:rPr lang="it-IT" dirty="0" smtClean="0">
                <a:hlinkClick r:id="rId4"/>
              </a:rPr>
              <a:t>Fantomenk</a:t>
            </a:r>
            <a:endParaRPr lang="it-IT" dirty="0" smtClean="0"/>
          </a:p>
          <a:p>
            <a:r>
              <a:rPr lang="it-IT" dirty="0" smtClean="0"/>
              <a:t>Monetizzazione</a:t>
            </a:r>
          </a:p>
          <a:p>
            <a:pPr lvl="1"/>
            <a:r>
              <a:rPr lang="it-IT" dirty="0" smtClean="0">
                <a:hlinkClick r:id="rId5"/>
              </a:rPr>
              <a:t>Progetto open-source</a:t>
            </a:r>
            <a:r>
              <a:rPr lang="it-IT" dirty="0" smtClean="0"/>
              <a:t>, ma non </a:t>
            </a:r>
            <a:r>
              <a:rPr lang="it-IT" dirty="0" smtClean="0"/>
              <a:t>gratuito</a:t>
            </a:r>
            <a:endParaRPr lang="it-IT" dirty="0" smtClean="0"/>
          </a:p>
          <a:p>
            <a:pPr lvl="1"/>
            <a:r>
              <a:rPr lang="it-IT" dirty="0" smtClean="0"/>
              <a:t>Disponibile su </a:t>
            </a:r>
            <a:r>
              <a:rPr lang="it-IT" dirty="0" smtClean="0">
                <a:hlinkClick r:id="rId6"/>
              </a:rPr>
              <a:t>Steam</a:t>
            </a:r>
            <a:r>
              <a:rPr lang="it-IT" dirty="0" smtClean="0"/>
              <a:t> e </a:t>
            </a:r>
            <a:r>
              <a:rPr lang="it-IT" dirty="0" smtClean="0">
                <a:hlinkClick r:id="rId7"/>
              </a:rPr>
              <a:t>Itch.io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8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8D688-733D-4AC3-9061-A0A483C9ADC4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7339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i="1" dirty="0" smtClean="0"/>
              <a:t>Case study:</a:t>
            </a:r>
            <a:r>
              <a:rPr lang="it-IT" dirty="0" smtClean="0"/>
              <a:t> Open Hexagon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 smtClean="0"/>
              <a:t>Statistiche su Steam</a:t>
            </a:r>
            <a:endParaRPr lang="en-GB" dirty="0" smtClean="0"/>
          </a:p>
          <a:p>
            <a:pPr lvl="1"/>
            <a:r>
              <a:rPr lang="it-IT" dirty="0" smtClean="0"/>
              <a:t>Review molto positive</a:t>
            </a:r>
          </a:p>
          <a:p>
            <a:pPr lvl="1"/>
            <a:r>
              <a:rPr lang="it-IT" dirty="0" smtClean="0"/>
              <a:t>~4100 vendite</a:t>
            </a:r>
          </a:p>
          <a:p>
            <a:r>
              <a:rPr lang="it-IT" dirty="0" smtClean="0"/>
              <a:t>Marketing molto aggressivo</a:t>
            </a:r>
          </a:p>
          <a:p>
            <a:pPr lvl="1"/>
            <a:r>
              <a:rPr lang="it-IT" dirty="0" smtClean="0"/>
              <a:t>£1000 spesi su servizi (e.g. KeyMailer, Woovit)</a:t>
            </a:r>
          </a:p>
          <a:p>
            <a:pPr lvl="2"/>
            <a:r>
              <a:rPr lang="it-IT" dirty="0" smtClean="0"/>
              <a:t>Non ne è valsa la </a:t>
            </a:r>
            <a:r>
              <a:rPr lang="it-IT" dirty="0" smtClean="0"/>
              <a:t>pena</a:t>
            </a:r>
            <a:endParaRPr lang="it-IT" dirty="0" smtClean="0"/>
          </a:p>
          <a:p>
            <a:pPr lvl="1"/>
            <a:r>
              <a:rPr lang="it-IT" dirty="0" smtClean="0"/>
              <a:t>Tanti post su forum/communities/Reddit</a:t>
            </a:r>
          </a:p>
          <a:p>
            <a:pPr lvl="2"/>
            <a:r>
              <a:rPr lang="it-IT" dirty="0" smtClean="0"/>
              <a:t>Se un post «esplode», c’è un picco di </a:t>
            </a:r>
            <a:r>
              <a:rPr lang="it-IT" dirty="0" smtClean="0"/>
              <a:t>vendite (</a:t>
            </a:r>
            <a:r>
              <a:rPr lang="it-IT" dirty="0" smtClean="0">
                <a:hlinkClick r:id="rId2"/>
              </a:rPr>
              <a:t>esempio</a:t>
            </a:r>
            <a:r>
              <a:rPr lang="it-IT" dirty="0" smtClean="0"/>
              <a:t>)</a:t>
            </a:r>
            <a:endParaRPr lang="it-IT" dirty="0" smtClean="0"/>
          </a:p>
          <a:p>
            <a:r>
              <a:rPr lang="it-IT" dirty="0" smtClean="0"/>
              <a:t>Worth it?</a:t>
            </a:r>
            <a:endParaRPr lang="it-IT" dirty="0" smtClean="0"/>
          </a:p>
          <a:p>
            <a:pPr lvl="1"/>
            <a:r>
              <a:rPr lang="it-IT" dirty="0" smtClean="0"/>
              <a:t>Monetariamente parlando, no...</a:t>
            </a:r>
          </a:p>
          <a:p>
            <a:pPr lvl="1"/>
            <a:r>
              <a:rPr lang="it-IT" dirty="0" smtClean="0"/>
              <a:t>Come progetto in sè, decisamente sì!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766" y="3895631"/>
            <a:ext cx="3237411" cy="22813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766" y="1582317"/>
            <a:ext cx="3237411" cy="2030634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github.com/vittorioromeo/nautilusacademy2021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FB008-717B-4322-98FC-8707D2E3429C}" type="slidenum">
              <a:rPr lang="en-GB" smtClean="0"/>
              <a:t>9</a:t>
            </a:fld>
            <a:endParaRPr lang="en-GB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518F-50C4-4E21-8760-69D1BFB91193}" type="datetime1">
              <a:rPr lang="it-IT" smtClean="0"/>
              <a:t>17/12/2021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92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1868</TotalTime>
  <Words>1150</Words>
  <Application>Microsoft Office PowerPoint</Application>
  <PresentationFormat>Widescreen</PresentationFormat>
  <Paragraphs>212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Sviluppare un gioco da zero</vt:lpstr>
      <vt:lpstr>Programma</vt:lpstr>
      <vt:lpstr>Presentazione</vt:lpstr>
      <vt:lpstr>Chi sono? – Il mio lavoro</vt:lpstr>
      <vt:lpstr>Chi sono? – I miei progetti personali</vt:lpstr>
      <vt:lpstr>Sviluppare videogiochi come hobby</vt:lpstr>
      <vt:lpstr>Case study: Open Hexagon</vt:lpstr>
      <vt:lpstr>Case study: Open Hexagon</vt:lpstr>
      <vt:lpstr>Case study: Open Hexagon</vt:lpstr>
      <vt:lpstr>Case study: Open Hexagon</vt:lpstr>
      <vt:lpstr>Case study: Quake VR</vt:lpstr>
      <vt:lpstr>Case study: Quake VR</vt:lpstr>
      <vt:lpstr>Case study: Quake VR</vt:lpstr>
      <vt:lpstr>Case study: Quake VR</vt:lpstr>
      <vt:lpstr>Case study: Quake VR</vt:lpstr>
      <vt:lpstr>Case study: Quake VR</vt:lpstr>
      <vt:lpstr>Workshop</vt:lpstr>
      <vt:lpstr>Workshop</vt:lpstr>
      <vt:lpstr>PowerPoint Presentation</vt:lpstr>
      <vt:lpstr>Let’s go!</vt:lpstr>
    </vt:vector>
  </TitlesOfParts>
  <Company>Bloomberg LP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Romeo, Vittorio</dc:creator>
  <cp:lastModifiedBy>Romeo, Vittorio</cp:lastModifiedBy>
  <cp:revision>84</cp:revision>
  <dcterms:created xsi:type="dcterms:W3CDTF">2021-12-15T19:38:21Z</dcterms:created>
  <dcterms:modified xsi:type="dcterms:W3CDTF">2021-12-17T18:33:30Z</dcterms:modified>
</cp:coreProperties>
</file>

<file path=docProps/thumbnail.jpeg>
</file>